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5" r:id="rId9"/>
    <p:sldId id="267" r:id="rId10"/>
    <p:sldId id="275" r:id="rId11"/>
    <p:sldId id="269" r:id="rId12"/>
    <p:sldId id="270" r:id="rId13"/>
    <p:sldId id="271" r:id="rId14"/>
    <p:sldId id="272" r:id="rId15"/>
    <p:sldId id="273" r:id="rId16"/>
    <p:sldId id="274" r:id="rId17"/>
    <p:sldId id="262" r:id="rId18"/>
    <p:sldId id="268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8970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6662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5697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845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8499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91745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9414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6372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7138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5072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0725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4018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4180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8091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2751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7226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7681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BA4BB7-AF3B-4171-8828-EC7162AB44DA}" type="datetimeFigureOut">
              <a:rPr lang="gl-ES" smtClean="0"/>
              <a:t>21/10/2022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E1A84A-F111-48B2-AB5C-AAD156673B4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3476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F5CC290-A57B-5F46-8645-315FD0A60FF4}"/>
              </a:ext>
            </a:extLst>
          </p:cNvPr>
          <p:cNvSpPr txBox="1"/>
          <p:nvPr/>
        </p:nvSpPr>
        <p:spPr>
          <a:xfrm>
            <a:off x="1554480" y="727501"/>
            <a:ext cx="900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gl-ES" sz="2800" b="1" i="1" dirty="0">
                <a:latin typeface="Dotum" panose="020B0600000101010101" pitchFamily="34" charset="-127"/>
                <a:ea typeface="Dotum" panose="020B0600000101010101" pitchFamily="34" charset="-127"/>
              </a:rPr>
              <a:t>Ágora, Escola de Teoloxía ,ministerios e servizos</a:t>
            </a:r>
            <a:r>
              <a:rPr lang="gl-ES" sz="2800" dirty="0">
                <a:latin typeface="Dotum" panose="020B0600000101010101" pitchFamily="34" charset="-127"/>
                <a:ea typeface="Dotum" panose="020B0600000101010101" pitchFamily="34" charset="-127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2522F-C907-E515-2C87-811CDA6420D1}"/>
              </a:ext>
            </a:extLst>
          </p:cNvPr>
          <p:cNvSpPr txBox="1"/>
          <p:nvPr/>
        </p:nvSpPr>
        <p:spPr>
          <a:xfrm>
            <a:off x="971550" y="1751618"/>
            <a:ext cx="1017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sz="2400" dirty="0"/>
          </a:p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Materia.- </a:t>
            </a:r>
            <a:r>
              <a:rPr lang="gl-ES" sz="2400" i="1" dirty="0">
                <a:latin typeface="Dotum" panose="020B0600000101010101" pitchFamily="34" charset="-127"/>
                <a:ea typeface="Dotum" panose="020B0600000101010101" pitchFamily="34" charset="-127"/>
              </a:rPr>
              <a:t>Teoloxía Moral</a:t>
            </a:r>
          </a:p>
          <a:p>
            <a:endParaRPr lang="gl-ES" sz="24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Sesións.- Catro de 90” ( 19 e 26 de outubro; 9 e 16 de novembro)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747E7B-08F8-1A5F-5512-931DF3BC4B5E}"/>
              </a:ext>
            </a:extLst>
          </p:cNvPr>
          <p:cNvSpPr txBox="1"/>
          <p:nvPr/>
        </p:nvSpPr>
        <p:spPr>
          <a:xfrm>
            <a:off x="232410" y="3634888"/>
            <a:ext cx="11727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latin typeface="Dotum" panose="020B0600000101010101" pitchFamily="34" charset="-127"/>
                <a:ea typeface="Dotum" panose="020B0600000101010101" pitchFamily="34" charset="-127"/>
              </a:rPr>
              <a:t>Temática a desenvolver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.-</a:t>
            </a:r>
          </a:p>
          <a:p>
            <a:endParaRPr lang="gl-ES" sz="24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   1º sesión.- </a:t>
            </a:r>
            <a:r>
              <a:rPr lang="gl-ES" sz="2300" dirty="0">
                <a:latin typeface="Dotum" panose="020B0600000101010101" pitchFamily="34" charset="-127"/>
                <a:ea typeface="Dotum" panose="020B0600000101010101" pitchFamily="34" charset="-127"/>
              </a:rPr>
              <a:t>Na procura das raíces: Que teño que facer de bo?</a:t>
            </a:r>
          </a:p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   2ª sesión.- </a:t>
            </a:r>
            <a:r>
              <a:rPr lang="gl-ES" sz="2300" dirty="0">
                <a:latin typeface="Dotum" panose="020B0600000101010101" pitchFamily="34" charset="-127"/>
                <a:ea typeface="Dotum" panose="020B0600000101010101" pitchFamily="34" charset="-127"/>
              </a:rPr>
              <a:t>Conciencia e Opción fundamental ao servizo do discernimento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.       </a:t>
            </a:r>
          </a:p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   3ª sesión.- </a:t>
            </a:r>
            <a:r>
              <a:rPr lang="gl-ES" sz="2100" i="1" dirty="0">
                <a:latin typeface="Dotum" panose="020B0600000101010101" pitchFamily="34" charset="-127"/>
                <a:ea typeface="Dotum" panose="020B0600000101010101" pitchFamily="34" charset="-127"/>
              </a:rPr>
              <a:t>Teoloxía Moral da Persoa</a:t>
            </a:r>
            <a:r>
              <a:rPr lang="gl-ES" sz="2100" dirty="0">
                <a:latin typeface="Dotum" panose="020B0600000101010101" pitchFamily="34" charset="-127"/>
                <a:ea typeface="Dotum" panose="020B0600000101010101" pitchFamily="34" charset="-127"/>
              </a:rPr>
              <a:t>: vida e sexualidade ,opcións </a:t>
            </a:r>
            <a:r>
              <a:rPr lang="gl-ES" sz="2300" dirty="0">
                <a:latin typeface="Dotum" panose="020B0600000101010101" pitchFamily="34" charset="-127"/>
                <a:ea typeface="Dotum" panose="020B0600000101010101" pitchFamily="34" charset="-127"/>
              </a:rPr>
              <a:t>humanizadoras.</a:t>
            </a:r>
          </a:p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   4ª sesión.- </a:t>
            </a:r>
            <a:r>
              <a:rPr lang="gl-ES" sz="2200" i="1" dirty="0">
                <a:latin typeface="Dotum" panose="020B0600000101010101" pitchFamily="34" charset="-127"/>
                <a:ea typeface="Dotum" panose="020B0600000101010101" pitchFamily="34" charset="-127"/>
              </a:rPr>
              <a:t>Teoloxía Moral  Social</a:t>
            </a:r>
            <a:r>
              <a:rPr lang="gl-ES" sz="2200" dirty="0">
                <a:latin typeface="Dotum" panose="020B0600000101010101" pitchFamily="34" charset="-127"/>
                <a:ea typeface="Dotum" panose="020B0600000101010101" pitchFamily="34" charset="-127"/>
              </a:rPr>
              <a:t>: Compromiso e amizade social.</a:t>
            </a:r>
          </a:p>
        </p:txBody>
      </p:sp>
    </p:spTree>
    <p:extLst>
      <p:ext uri="{BB962C8B-B14F-4D97-AF65-F5344CB8AC3E}">
        <p14:creationId xmlns:p14="http://schemas.microsoft.com/office/powerpoint/2010/main" val="369303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C7798E-34B1-E993-C389-49E9FE8217B2}"/>
              </a:ext>
            </a:extLst>
          </p:cNvPr>
          <p:cNvSpPr txBox="1"/>
          <p:nvPr/>
        </p:nvSpPr>
        <p:spPr>
          <a:xfrm>
            <a:off x="186690" y="462194"/>
            <a:ext cx="11818620" cy="5933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gl-ES" sz="2400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gl-ES" sz="2400" i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Catecismo da Igrexa Católica </a:t>
            </a:r>
            <a:r>
              <a:rPr lang="gl-ES" sz="2400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( 25-6 1992; 7-12-1992 ) na súa terceira parte aborda o tema da Teoloxía Moral. Faino titulando esta parte: “ </a:t>
            </a:r>
            <a:r>
              <a:rPr lang="gl-ES" sz="2400" i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A vida en Cristo</a:t>
            </a:r>
            <a:r>
              <a:rPr lang="gl-ES" sz="2400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”. Faino así para seguir as pegadas iniciadas polo Concilio Vaticano II, invitando a que a Cristoloxía fose cerne da reflexión teolóxico moral.( 1691 – 2557). E que desenvolve en cinco eixes, de carácter personalista nos que vai presentando a reflexión sobre a Teoloxía Moral:</a:t>
            </a:r>
            <a:endParaRPr lang="gl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15000"/>
              </a:lnSpc>
              <a:spcAft>
                <a:spcPts val="1000"/>
              </a:spcAft>
            </a:pPr>
            <a:r>
              <a:rPr lang="gl-ES" sz="2400" b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1.- Imaxe de Deus</a:t>
            </a:r>
            <a:endParaRPr lang="gl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15000"/>
              </a:lnSpc>
              <a:spcAft>
                <a:spcPts val="1000"/>
              </a:spcAft>
            </a:pPr>
            <a:r>
              <a:rPr lang="gl-ES" sz="2400" b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2.- Dignidade da persoa</a:t>
            </a:r>
            <a:endParaRPr lang="gl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15000"/>
              </a:lnSpc>
              <a:spcAft>
                <a:spcPts val="1000"/>
              </a:spcAft>
            </a:pPr>
            <a:r>
              <a:rPr lang="gl-ES" sz="2400" b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3.- Vocación á benaventuranza e o desexo de ser felices</a:t>
            </a:r>
            <a:endParaRPr lang="gl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15000"/>
              </a:lnSpc>
              <a:spcAft>
                <a:spcPts val="1000"/>
              </a:spcAft>
            </a:pPr>
            <a:r>
              <a:rPr lang="gl-ES" sz="2400" b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4.- A liberdade e a responsabilidade</a:t>
            </a:r>
            <a:endParaRPr lang="gl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15000"/>
              </a:lnSpc>
              <a:spcAft>
                <a:spcPts val="1000"/>
              </a:spcAft>
            </a:pPr>
            <a:r>
              <a:rPr lang="gl-ES" sz="2400" b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5.- a moralidade dos actos humanos</a:t>
            </a:r>
            <a:endParaRPr lang="gl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endParaRPr lang="gl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0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0364E0-B5A3-D9BC-C8F0-C682BFC53F58}"/>
              </a:ext>
            </a:extLst>
          </p:cNvPr>
          <p:cNvSpPr txBox="1"/>
          <p:nvPr/>
        </p:nvSpPr>
        <p:spPr>
          <a:xfrm>
            <a:off x="1466850" y="2489057"/>
            <a:ext cx="9258300" cy="526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gl-ES" sz="2800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Achegándonos á forza da Palabra revelada</a:t>
            </a:r>
            <a:endParaRPr lang="gl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3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0CE4A3-D4D7-B710-3910-BA3D54E4013E}"/>
              </a:ext>
            </a:extLst>
          </p:cNvPr>
          <p:cNvSpPr txBox="1"/>
          <p:nvPr/>
        </p:nvSpPr>
        <p:spPr>
          <a:xfrm>
            <a:off x="228600" y="1165340"/>
            <a:ext cx="11963400" cy="513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gl-ES" sz="28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A Escritura non é un libro de Teoloxía Moral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gl-ES" sz="28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A nosa achega a ela ha ser desde o traballo hermenéutico. Intentando coñecelo e interpretalo tendo en conta: 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gl-ES" sz="28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O texto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gl-ES" sz="28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O contexto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gl-ES" sz="28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Buscando facer falar un texto do pasado hoxe </a:t>
            </a:r>
            <a:r>
              <a:rPr lang="gl-ES" sz="1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( traer o texto comprensible na realidade actual)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gl-ES" sz="28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Evitando o positivismo bíblico </a:t>
            </a:r>
          </a:p>
          <a:p>
            <a:pPr lvl="2">
              <a:lnSpc>
                <a:spcPct val="115000"/>
              </a:lnSpc>
              <a:spcAft>
                <a:spcPts val="1000"/>
              </a:spcAft>
            </a:pPr>
            <a:r>
              <a:rPr lang="gl-ES" sz="2800" dirty="0"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     </a:t>
            </a:r>
            <a:r>
              <a:rPr lang="gl-ES" sz="28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( facer dicir ao texto o que nós pensamos)</a:t>
            </a:r>
          </a:p>
        </p:txBody>
      </p:sp>
    </p:spTree>
    <p:extLst>
      <p:ext uri="{BB962C8B-B14F-4D97-AF65-F5344CB8AC3E}">
        <p14:creationId xmlns:p14="http://schemas.microsoft.com/office/powerpoint/2010/main" val="181131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6BC7885-82E0-B7B1-7FF9-FC0E8B1F70A7}"/>
              </a:ext>
            </a:extLst>
          </p:cNvPr>
          <p:cNvSpPr txBox="1"/>
          <p:nvPr/>
        </p:nvSpPr>
        <p:spPr>
          <a:xfrm>
            <a:off x="1561146" y="560406"/>
            <a:ext cx="10188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No </a:t>
            </a:r>
            <a:r>
              <a:rPr lang="es-ES" sz="2400" dirty="0" err="1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Antigo</a:t>
            </a:r>
            <a:r>
              <a:rPr lang="es-ES" sz="2400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 Testamento descubrimos </a:t>
            </a:r>
            <a:r>
              <a:rPr lang="es-ES" sz="2400" dirty="0">
                <a:latin typeface="Dotum" panose="020B0600000101010101" pitchFamily="34" charset="-127"/>
                <a:cs typeface="Times New Roman" panose="02020603050405020304" pitchFamily="18" charset="0"/>
              </a:rPr>
              <a:t>as</a:t>
            </a:r>
            <a:r>
              <a:rPr lang="es-ES" sz="2400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 categorías de Pobo e Alianza</a:t>
            </a:r>
            <a:endParaRPr lang="gl-ES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0052CE-08D2-3939-9003-A0FDFEB023C3}"/>
              </a:ext>
            </a:extLst>
          </p:cNvPr>
          <p:cNvSpPr txBox="1"/>
          <p:nvPr/>
        </p:nvSpPr>
        <p:spPr>
          <a:xfrm>
            <a:off x="912969" y="1534969"/>
            <a:ext cx="109213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gl-ES" dirty="0"/>
              <a:t>•	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Un pobo que se pon en camiño: Israel. Que establece  Alianza con Deus, unha alianza que non parte de principios abstractos, senón da realidade da que forman parte: “ Serei o voso Deus, serdes o meu pobo”.( </a:t>
            </a:r>
            <a:r>
              <a:rPr lang="gl-ES" sz="2400" dirty="0" err="1">
                <a:latin typeface="Dotum" panose="020B0600000101010101" pitchFamily="34" charset="-127"/>
                <a:ea typeface="Dotum" panose="020B0600000101010101" pitchFamily="34" charset="-127"/>
              </a:rPr>
              <a:t>Ex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 6.7; 19,5; Lev 20.26; 11,44; </a:t>
            </a:r>
            <a:r>
              <a:rPr lang="gl-ES" sz="2400" dirty="0" err="1">
                <a:latin typeface="Dotum" panose="020B0600000101010101" pitchFamily="34" charset="-127"/>
                <a:ea typeface="Dotum" panose="020B0600000101010101" pitchFamily="34" charset="-127"/>
              </a:rPr>
              <a:t>Xer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 30,22)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89532B-8B75-495D-AC74-365422E75709}"/>
              </a:ext>
            </a:extLst>
          </p:cNvPr>
          <p:cNvSpPr txBox="1"/>
          <p:nvPr/>
        </p:nvSpPr>
        <p:spPr>
          <a:xfrm>
            <a:off x="828675" y="3410472"/>
            <a:ext cx="10921364" cy="317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gl-ES" sz="2200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Os </a:t>
            </a:r>
            <a:r>
              <a:rPr lang="gl-ES" sz="2200" i="1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profetas</a:t>
            </a:r>
            <a:r>
              <a:rPr lang="gl-ES" sz="2200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 terán como misión lembrar e espertar a conciencia desta Alianza, facendo que o pobo non esqueza can é o compromiso que adquiriu diante do seu Deus ( Am 5,21;Is 1,10-17; 58,3-11;Miq 6,5-8). A Alianza é </a:t>
            </a:r>
            <a:r>
              <a:rPr lang="gl-ES" sz="2200" i="1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diálogo de salvación entre Deus </a:t>
            </a:r>
            <a:r>
              <a:rPr lang="gl-ES" sz="2200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que chama e sae ao encontro, convidade; </a:t>
            </a:r>
            <a:r>
              <a:rPr lang="gl-ES" sz="2200" i="1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e o seu pobo </a:t>
            </a:r>
            <a:r>
              <a:rPr lang="gl-ES" sz="2200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que entre luscos e fuscos, vai respondendo a esa chamada, a esa invitación.:” faremos canto nos ten dito Iavé” ( Ex. 19,3-8).Todo canto Israel sente, vive, proxecta… vaise entender desde a perspectiva da Alianza, inspiración de toda a vida relixiosa de Israel</a:t>
            </a:r>
            <a:endParaRPr lang="gl-E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3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E2A073-D6D8-2EFE-555F-D85914E28DDC}"/>
              </a:ext>
            </a:extLst>
          </p:cNvPr>
          <p:cNvSpPr txBox="1"/>
          <p:nvPr/>
        </p:nvSpPr>
        <p:spPr>
          <a:xfrm>
            <a:off x="714374" y="1316802"/>
            <a:ext cx="11180446" cy="317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gl-ES" sz="2200" i="1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O Evanxeo </a:t>
            </a:r>
            <a:r>
              <a:rPr lang="gl-ES" sz="2200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anuncia unha salvación que se realiza </a:t>
            </a:r>
            <a:r>
              <a:rPr lang="gl-ES" sz="2200" i="1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na persoa de Xesús</a:t>
            </a:r>
            <a:r>
              <a:rPr lang="gl-ES" sz="2200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, e que vai chamando ao cambio de corazón e de actitudes. Non basta con dicir Señor, Señor, senón que </a:t>
            </a:r>
            <a:r>
              <a:rPr lang="gl-ES" sz="2200" i="1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ese  pronunciar cos beizos ha de ir unido a súa realización no actuar</a:t>
            </a:r>
            <a:r>
              <a:rPr lang="gl-ES" sz="2200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. A Boa Nova que Xesús trae é unha </a:t>
            </a:r>
            <a:r>
              <a:rPr lang="gl-ES" sz="2200" b="1" i="1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Boa Nova de Salvación</a:t>
            </a:r>
            <a:r>
              <a:rPr lang="gl-ES" sz="2200" kern="12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Calibri" panose="020F0502020204030204" pitchFamily="34" charset="0"/>
                <a:cs typeface="+mn-cs"/>
              </a:rPr>
              <a:t>, continuidade da Alianza que Deus fixera co seu pobo. A súa morte e resurrección preséntase como o cumio de todo ese proceso. E así o van vivir despois as primeiras comunidades. Desta experiencia de esperanza, transformadora e gozosa, xermola a moral cristiá.</a:t>
            </a:r>
            <a:endParaRPr lang="gl-E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9670E3-E35B-7759-C1E3-AB8D44C7C51C}"/>
              </a:ext>
            </a:extLst>
          </p:cNvPr>
          <p:cNvSpPr txBox="1"/>
          <p:nvPr/>
        </p:nvSpPr>
        <p:spPr>
          <a:xfrm>
            <a:off x="1211580" y="594360"/>
            <a:ext cx="109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No Novo Testamento Comunidade e Reino van ser  as palabras clave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4C9BFE-D276-4958-B150-CEFD5FC6BFC9}"/>
              </a:ext>
            </a:extLst>
          </p:cNvPr>
          <p:cNvSpPr txBox="1"/>
          <p:nvPr/>
        </p:nvSpPr>
        <p:spPr>
          <a:xfrm>
            <a:off x="952500" y="4571702"/>
            <a:ext cx="111804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gl-ES" sz="2200" b="1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O Reino</a:t>
            </a:r>
            <a:r>
              <a:rPr lang="gl-ES" sz="2200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 é o centro de referencia da súa predicación e actividade .El ven “ anunciar o Reino” (</a:t>
            </a:r>
            <a:r>
              <a:rPr lang="gl-ES" sz="2200" dirty="0" err="1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Mt</a:t>
            </a:r>
            <a:r>
              <a:rPr lang="gl-ES" sz="2200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 4,23)  que se converte na súa causa, a súa tarefa, o centro da súa mensaxe . Pero é un reino diferente, onde non hai exclusión e no que todos se senten invitados e acollidos. A súa aceptación, resposta, cambia a vida, pois esixe una vida nova, un horizonte diferente, unha transformación exterior e interior ( </a:t>
            </a:r>
            <a:r>
              <a:rPr lang="gl-ES" sz="2200" dirty="0" err="1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Mt</a:t>
            </a:r>
            <a:r>
              <a:rPr lang="gl-ES" sz="2200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 6,24), xa que non é posible servir a dous señores.</a:t>
            </a:r>
            <a:endParaRPr lang="gl-ES" sz="2200" dirty="0"/>
          </a:p>
        </p:txBody>
      </p:sp>
    </p:spTree>
    <p:extLst>
      <p:ext uri="{BB962C8B-B14F-4D97-AF65-F5344CB8AC3E}">
        <p14:creationId xmlns:p14="http://schemas.microsoft.com/office/powerpoint/2010/main" val="172583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78449A-D654-042E-D03A-F2F83BE1EDF8}"/>
              </a:ext>
            </a:extLst>
          </p:cNvPr>
          <p:cNvSpPr txBox="1"/>
          <p:nvPr/>
        </p:nvSpPr>
        <p:spPr>
          <a:xfrm>
            <a:off x="683044" y="1162572"/>
            <a:ext cx="11358389" cy="2789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gl-ES" sz="2200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Non é dominio territorial, senón actitude de cambio en acción, operante, viva, na dialéctica do “ xa, pero aínda non”, na súa dimensión actual, histórica, pero sempre aberta e transformadora, utópica e nunca realizada en totalidade ( escatolóxica) ( </a:t>
            </a:r>
            <a:r>
              <a:rPr lang="gl-ES" sz="2200" dirty="0" err="1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gl-ES" sz="2200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 6,10;Lc 17,21). O que supón tamén, como humus, raíz da teoloxía moral, que esta ha de ser sempre dinámica, positiva ( </a:t>
            </a:r>
            <a:r>
              <a:rPr lang="gl-ES" sz="2200" dirty="0" err="1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propositiva</a:t>
            </a:r>
            <a:r>
              <a:rPr lang="gl-ES" sz="2200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), creadora, esperanzada, activa, </a:t>
            </a:r>
            <a:r>
              <a:rPr lang="gl-ES" sz="2200" dirty="0" err="1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ilusionante</a:t>
            </a:r>
            <a:r>
              <a:rPr lang="gl-ES" sz="2200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, fraterna, solidaria, </a:t>
            </a:r>
            <a:r>
              <a:rPr lang="gl-ES" sz="2200" dirty="0" err="1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corresponsable</a:t>
            </a:r>
            <a:r>
              <a:rPr lang="gl-ES" sz="2200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, crítica, inconformista…sempre en camiño, facéndose (proceso).</a:t>
            </a:r>
            <a:endParaRPr lang="gl-E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654A0B-4CE4-03E4-E91A-6CD1F0891F21}"/>
              </a:ext>
            </a:extLst>
          </p:cNvPr>
          <p:cNvSpPr txBox="1"/>
          <p:nvPr/>
        </p:nvSpPr>
        <p:spPr>
          <a:xfrm>
            <a:off x="683045" y="4300687"/>
            <a:ext cx="110522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gl-ES" sz="2200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O Reino entón, irrompe e comeza con Xesús, pero non se esgota nel, continúa desenvolvéndose e concretándose no aquí e agora de cada quen ( </a:t>
            </a:r>
            <a:r>
              <a:rPr lang="gl-ES" sz="2200" dirty="0" err="1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Lc</a:t>
            </a:r>
            <a:r>
              <a:rPr lang="gl-ES" sz="2200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 17,21)  É polo tanto o principio absoluto da ética/moral cristián.</a:t>
            </a:r>
            <a:endParaRPr lang="gl-ES" sz="2200" dirty="0"/>
          </a:p>
        </p:txBody>
      </p:sp>
    </p:spTree>
    <p:extLst>
      <p:ext uri="{BB962C8B-B14F-4D97-AF65-F5344CB8AC3E}">
        <p14:creationId xmlns:p14="http://schemas.microsoft.com/office/powerpoint/2010/main" val="380630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932592-83EF-4750-CF98-AD007CCA7400}"/>
              </a:ext>
            </a:extLst>
          </p:cNvPr>
          <p:cNvSpPr txBox="1"/>
          <p:nvPr/>
        </p:nvSpPr>
        <p:spPr>
          <a:xfrm>
            <a:off x="647700" y="1039371"/>
            <a:ext cx="11544300" cy="4779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Podemos dicir que a moral que vai aparecendo ao longo dos textos, é unha moral de vida e preocupación por canto lle pasa aos membros das comunidades( social). Non é unha moral individualista senón comunitaria. Compartir, doar, colaborar... son actitudes que sempre se lle esixen aos seguidores/as de Xesús, e así, con esa mesma esixencia o van vivir nas comunidades. Ter para poder compartir, o ideal non está en volverse todos pobres, senón en traballar, en poñer o de un ao dispor dos outros para que deixen de selo . Non é a riqueza senón como esta se conseguiu e se pon ao servizo dos que non teñen, o que vai supor querer ou non ser construtores do reino.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gl-ES" sz="22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Lc</a:t>
            </a: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6,24; </a:t>
            </a:r>
            <a:r>
              <a:rPr lang="gl-ES" sz="22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Mc</a:t>
            </a: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10,23; </a:t>
            </a:r>
            <a:r>
              <a:rPr lang="gl-ES" sz="22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Mt</a:t>
            </a: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19,23-24; </a:t>
            </a:r>
            <a:r>
              <a:rPr lang="gl-ES" sz="22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Mc</a:t>
            </a: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10,13; </a:t>
            </a:r>
            <a:r>
              <a:rPr lang="gl-ES" sz="22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Mt</a:t>
            </a: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19,21; </a:t>
            </a:r>
            <a:r>
              <a:rPr lang="gl-ES" sz="22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Lc</a:t>
            </a: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19,8;  </a:t>
            </a:r>
            <a:r>
              <a:rPr lang="gl-ES" sz="22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Lc</a:t>
            </a: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11,41; 2Cor 8,9; </a:t>
            </a:r>
            <a:r>
              <a:rPr lang="gl-ES" sz="22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Rom</a:t>
            </a: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15,26; </a:t>
            </a:r>
            <a:r>
              <a:rPr lang="gl-ES" sz="22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Gál</a:t>
            </a: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2,10...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900" b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6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21DC57-EA9D-7040-712E-3F11A56125FD}"/>
              </a:ext>
            </a:extLst>
          </p:cNvPr>
          <p:cNvSpPr txBox="1"/>
          <p:nvPr/>
        </p:nvSpPr>
        <p:spPr>
          <a:xfrm>
            <a:off x="622934" y="402883"/>
            <a:ext cx="11264265" cy="2029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O que nos da unha  visión, bastante, diferente ao que se adoitaba entender </a:t>
            </a:r>
            <a:r>
              <a:rPr lang="gl-ES" sz="2000" dirty="0"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ao falar da moral. Pois </a:t>
            </a: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non é conxuntos nin de normas nin de preceptos, tampouco o cumprimento de mandados que outros deciden que nós realicemos, senón unha proposta que tendo en conta o </a:t>
            </a:r>
            <a:r>
              <a:rPr lang="gl-ES" sz="20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pasado</a:t>
            </a: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faise para o </a:t>
            </a:r>
            <a:r>
              <a:rPr lang="gl-ES" sz="20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presente</a:t>
            </a: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e ábrese sempre ao </a:t>
            </a:r>
            <a:r>
              <a:rPr lang="gl-ES" sz="20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futuro </a:t>
            </a: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.É un proceso ( sempre facéndose), e como tal ten unha meta a conseguir, que poderiamos resumir en tres expresións: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3AD92-6D91-3649-867E-C3A45C0CDAC4}"/>
              </a:ext>
            </a:extLst>
          </p:cNvPr>
          <p:cNvSpPr txBox="1"/>
          <p:nvPr/>
        </p:nvSpPr>
        <p:spPr>
          <a:xfrm>
            <a:off x="782953" y="2547092"/>
            <a:ext cx="10944225" cy="375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gl-ES" sz="2000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Humanización</a:t>
            </a: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: Porque o “</a:t>
            </a:r>
            <a:r>
              <a:rPr lang="gl-ES" sz="2000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misterio do home só se esclarece no misterio do Verbo encarnado</a:t>
            </a: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” ( G.s.22), a moral ha posibilitar cristiás adultos, libres e responsables que se impliquen nas grandes causas dos seres humanos ( pensemos nas </a:t>
            </a:r>
            <a:r>
              <a:rPr lang="gl-ES" sz="20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palabras,xestos</a:t>
            </a: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e accións do Papa Francisco).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gl-ES" sz="2000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Solidariedade</a:t>
            </a: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: Desde a presenza dos crentes nas estruturas do mundo, nunha invitación continua do nivel ético dos costumes.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gl-ES" sz="2000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Testemuño</a:t>
            </a: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: facer presentes os ideais vividos e anunciados por Xesús de Nazaret e os seus seguidores. </a:t>
            </a:r>
          </a:p>
        </p:txBody>
      </p:sp>
    </p:spTree>
    <p:extLst>
      <p:ext uri="{BB962C8B-B14F-4D97-AF65-F5344CB8AC3E}">
        <p14:creationId xmlns:p14="http://schemas.microsoft.com/office/powerpoint/2010/main" val="426533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869905-7EDC-7C07-F09E-46B17D6B17B2}"/>
              </a:ext>
            </a:extLst>
          </p:cNvPr>
          <p:cNvSpPr txBox="1"/>
          <p:nvPr/>
        </p:nvSpPr>
        <p:spPr>
          <a:xfrm>
            <a:off x="525780" y="470965"/>
            <a:ext cx="11109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 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O Catecismo da Igrexa Católica ( 25-6 1992; 7-12-1992 ) na súa </a:t>
            </a:r>
            <a:r>
              <a:rPr lang="gl-ES" sz="2400" b="1" dirty="0">
                <a:latin typeface="Dotum" panose="020B0600000101010101" pitchFamily="34" charset="-127"/>
                <a:ea typeface="Dotum" panose="020B0600000101010101" pitchFamily="34" charset="-127"/>
              </a:rPr>
              <a:t>terceira parte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 aborda o tema da </a:t>
            </a:r>
            <a:r>
              <a:rPr lang="gl-ES" sz="2400" b="1" dirty="0">
                <a:latin typeface="Dotum" panose="020B0600000101010101" pitchFamily="34" charset="-127"/>
                <a:ea typeface="Dotum" panose="020B0600000101010101" pitchFamily="34" charset="-127"/>
              </a:rPr>
              <a:t>Teoloxía Moral. 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Que titula: “ </a:t>
            </a:r>
            <a:r>
              <a:rPr lang="gl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A vida en Cristo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”. Faino así para seguir as pegadas iniciadas polo Concilio Vaticano II, invitando a que a cristoloxía fose cerne da reflexión teolóxico moral.( </a:t>
            </a:r>
            <a:r>
              <a:rPr lang="gl-ES" sz="2400" b="1" dirty="0">
                <a:latin typeface="Dotum" panose="020B0600000101010101" pitchFamily="34" charset="-127"/>
                <a:ea typeface="Dotum" panose="020B0600000101010101" pitchFamily="34" charset="-127"/>
              </a:rPr>
              <a:t>1691 – 2557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357127-8C60-6CBD-F195-7B4C6E04E2B7}"/>
              </a:ext>
            </a:extLst>
          </p:cNvPr>
          <p:cNvSpPr txBox="1"/>
          <p:nvPr/>
        </p:nvSpPr>
        <p:spPr>
          <a:xfrm>
            <a:off x="1988820" y="3108960"/>
            <a:ext cx="9646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1.- Imaxe de Deus</a:t>
            </a:r>
          </a:p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2.- Dignidade da persoa</a:t>
            </a:r>
          </a:p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3.- Vocación á benaventuranza e o desexo de ser felices</a:t>
            </a:r>
          </a:p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4.- A liberdade e a responsabilidade</a:t>
            </a:r>
          </a:p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5.- a moralidade dos actos humanos </a:t>
            </a:r>
          </a:p>
        </p:txBody>
      </p:sp>
    </p:spTree>
    <p:extLst>
      <p:ext uri="{BB962C8B-B14F-4D97-AF65-F5344CB8AC3E}">
        <p14:creationId xmlns:p14="http://schemas.microsoft.com/office/powerpoint/2010/main" val="6395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5CECFB7-D1E6-32BE-ADC1-22A92FBDA940}"/>
              </a:ext>
            </a:extLst>
          </p:cNvPr>
          <p:cNvSpPr txBox="1"/>
          <p:nvPr/>
        </p:nvSpPr>
        <p:spPr>
          <a:xfrm>
            <a:off x="532482" y="1636481"/>
            <a:ext cx="11127036" cy="2563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gl-ES" sz="1600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l-ES" sz="2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Con Francisco, tamén nós, logo de escoitar estes textos, coido que tamén podemos dicir:</a:t>
            </a:r>
          </a:p>
          <a:p>
            <a:pPr marL="892175" algn="just">
              <a:lnSpc>
                <a:spcPct val="107000"/>
              </a:lnSpc>
              <a:spcAft>
                <a:spcPts val="800"/>
              </a:spcAft>
            </a:pPr>
            <a:r>
              <a:rPr lang="gl-ES" sz="2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“ O Vaticano II supuxo unha </a:t>
            </a:r>
            <a:r>
              <a:rPr lang="gl-ES" sz="2400" b="1" i="1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relectura</a:t>
            </a:r>
            <a:r>
              <a:rPr lang="gl-ES" sz="2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do Evanxeo á luz da cultura contemporánea. Produciu un </a:t>
            </a:r>
            <a:r>
              <a:rPr lang="gl-ES" sz="2400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movemento de renovación </a:t>
            </a:r>
            <a:r>
              <a:rPr lang="gl-ES" sz="2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que ven sinxelamente do mesmo Evanxeo”        </a:t>
            </a: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  </a:t>
            </a:r>
          </a:p>
          <a:p>
            <a:pPr marL="892175" algn="just">
              <a:lnSpc>
                <a:spcPct val="107000"/>
              </a:lnSpc>
              <a:spcAft>
                <a:spcPts val="800"/>
              </a:spcAft>
            </a:pP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 ( Entrevista de </a:t>
            </a:r>
            <a:r>
              <a:rPr lang="gl-ES" sz="20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A.Spadaro</a:t>
            </a: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a Francisco, en Razón y Fe 268 ( 2013) 267)</a:t>
            </a:r>
          </a:p>
        </p:txBody>
      </p:sp>
    </p:spTree>
    <p:extLst>
      <p:ext uri="{BB962C8B-B14F-4D97-AF65-F5344CB8AC3E}">
        <p14:creationId xmlns:p14="http://schemas.microsoft.com/office/powerpoint/2010/main" val="61967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72F0-9E5B-78F0-8906-835912663E26}"/>
              </a:ext>
            </a:extLst>
          </p:cNvPr>
          <p:cNvSpPr txBox="1"/>
          <p:nvPr/>
        </p:nvSpPr>
        <p:spPr>
          <a:xfrm>
            <a:off x="198120" y="71399"/>
            <a:ext cx="11795760" cy="6772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l-ES" sz="2000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Bibliografía para completar o estudo do tema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800" dirty="0">
              <a:effectLst/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1.- </a:t>
            </a: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Julio Luis </a:t>
            </a:r>
            <a:r>
              <a:rPr lang="es-ES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Martínez,s.j</a:t>
            </a: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. – José Manuel Caamaño, </a:t>
            </a:r>
            <a:r>
              <a:rPr lang="es-ES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Moral fundamental. Bases para el discernimiento ético</a:t>
            </a: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. Sal </a:t>
            </a:r>
            <a:r>
              <a:rPr lang="es-ES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Terrae</a:t>
            </a: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, Maliaño ( Cantabria) 2014. P.17 -78.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2.- José Román Flecha, </a:t>
            </a:r>
            <a:r>
              <a:rPr lang="es-ES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Moral fundamental. La vida según el Espíritu.</a:t>
            </a: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Sígueme , Salamanca 2005. P.21- 59.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3.- Ibid., </a:t>
            </a:r>
            <a:r>
              <a:rPr lang="es-ES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Moral de la sexualidad. La vida en el amor</a:t>
            </a: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. Sígueme. Salamanca 2012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4.- Ibid., </a:t>
            </a:r>
            <a:r>
              <a:rPr lang="es-ES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Bioética. La fuente de la vida. Sígueme. Salamanca</a:t>
            </a: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 2016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5</a:t>
            </a: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.- Luis González-Carvajal Santabárbara, </a:t>
            </a:r>
            <a:r>
              <a:rPr lang="es-ES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Los cristianos del siglo </a:t>
            </a:r>
            <a:r>
              <a:rPr lang="es-ES" b="1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XXI.Interrogantes</a:t>
            </a:r>
            <a:r>
              <a:rPr lang="es-ES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y retos pastorales ante el tercer milenio</a:t>
            </a: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. Sal </a:t>
            </a:r>
            <a:r>
              <a:rPr lang="es-ES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Terrae</a:t>
            </a: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, Maliaño ( Cantabria) 2000.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6.- Pere Lluís Font ( coord.), </a:t>
            </a:r>
            <a:r>
              <a:rPr lang="es-ES" b="1" i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Repensar ocho conceptos clave de la moral</a:t>
            </a:r>
            <a:r>
              <a:rPr lang="es-ES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dirty="0" err="1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PPC.Madrid</a:t>
            </a:r>
            <a:r>
              <a:rPr lang="es-ES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 2013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7.- Javier de la Torre, </a:t>
            </a:r>
            <a:r>
              <a:rPr lang="es-ES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La eutanasia y el final de la vida. Una reflexión crítica</a:t>
            </a: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. </a:t>
            </a:r>
            <a:r>
              <a:rPr lang="es-ES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Salterrae</a:t>
            </a:r>
            <a:r>
              <a:rPr lang="es-ES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2019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8.- Juan Masiá. </a:t>
            </a:r>
            <a:r>
              <a:rPr lang="es-ES" sz="1800" b="1" i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Moral de interrogaciones. Criterios de </a:t>
            </a:r>
            <a:r>
              <a:rPr lang="es-ES" sz="1800" b="1" i="1" dirty="0" err="1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discerniento</a:t>
            </a:r>
            <a:r>
              <a:rPr lang="es-ES" sz="1800" b="1" i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 y decisión</a:t>
            </a:r>
            <a:r>
              <a:rPr lang="es-ES" sz="1800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, PPC. Madrid 2000.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9.- </a:t>
            </a:r>
            <a:r>
              <a:rPr lang="es-ES" sz="18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Catecismo de la Iglesia </a:t>
            </a:r>
            <a:r>
              <a:rPr lang="es-ES" sz="1800" b="1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Católica</a:t>
            </a:r>
            <a:r>
              <a:rPr lang="es-ES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..Parte</a:t>
            </a:r>
            <a:r>
              <a:rPr lang="es-E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3ª, 1ª ed. Asociación de Editores del Catecismo. Madrid 1992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10.- </a:t>
            </a:r>
            <a:r>
              <a:rPr lang="es-ES" sz="1800" dirty="0" err="1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Xoán</a:t>
            </a:r>
            <a:r>
              <a:rPr lang="es-ES" sz="1800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 Paulo II, </a:t>
            </a:r>
            <a:r>
              <a:rPr lang="es-ES" sz="1800" b="1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Carta encíclica </a:t>
            </a:r>
            <a:r>
              <a:rPr lang="es-ES" sz="1800" b="1" i="1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Veritatis splendor</a:t>
            </a:r>
            <a:r>
              <a:rPr lang="es-ES" sz="1800" b="1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.</a:t>
            </a:r>
            <a:r>
              <a:rPr lang="es-ES" sz="1800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1ªed</a:t>
            </a:r>
            <a:r>
              <a:rPr lang="es-ES" sz="1800" i="1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.San </a:t>
            </a:r>
            <a:r>
              <a:rPr lang="es-ES" sz="1800" i="1" dirty="0" err="1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Pablo.Madrid</a:t>
            </a:r>
            <a:r>
              <a:rPr lang="es-ES" sz="1800" i="1" dirty="0">
                <a:effectLst/>
                <a:latin typeface="Dotum" panose="020B0600000101010101" pitchFamily="34" charset="-127"/>
                <a:cs typeface="Times New Roman" panose="02020603050405020304" pitchFamily="18" charset="0"/>
              </a:rPr>
              <a:t> 1992</a:t>
            </a:r>
            <a:endParaRPr lang="es-ES" dirty="0">
              <a:effectLst/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i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11.-  </a:t>
            </a:r>
            <a:r>
              <a:rPr lang="es-ES" sz="1800" i="1" dirty="0" err="1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Zygmun</a:t>
            </a:r>
            <a:r>
              <a:rPr lang="es-ES" sz="1800" i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 Bauman, </a:t>
            </a:r>
            <a:r>
              <a:rPr lang="es-ES" sz="1800" b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Modernidad líquida</a:t>
            </a:r>
            <a:r>
              <a:rPr lang="es-ES" sz="1800" i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. Fondo de Cultura </a:t>
            </a:r>
            <a:r>
              <a:rPr lang="es-ES" sz="1800" i="1" dirty="0" err="1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Económica.México</a:t>
            </a:r>
            <a:r>
              <a:rPr lang="es-ES" sz="1800" i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dirty="0">
                <a:effectLst/>
                <a:latin typeface="Dotum" panose="020B0600000101010101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2003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>
              <a:effectLst/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6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833683-6D04-C3FC-B291-B77E070C8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76" y="1888176"/>
            <a:ext cx="2165664" cy="21656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5F7DE3-97F3-78CE-0851-A908527DD7A3}"/>
              </a:ext>
            </a:extLst>
          </p:cNvPr>
          <p:cNvSpPr txBox="1"/>
          <p:nvPr/>
        </p:nvSpPr>
        <p:spPr>
          <a:xfrm>
            <a:off x="2552700" y="995843"/>
            <a:ext cx="9221784" cy="4694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algn="just">
              <a:lnSpc>
                <a:spcPct val="107000"/>
              </a:lnSpc>
              <a:spcAft>
                <a:spcPts val="800"/>
              </a:spcAft>
            </a:pPr>
            <a:r>
              <a:rPr lang="gl-ES" sz="23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“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Nisto acercouse un para lle preguntar: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Cambria Math" panose="02040503050406030204" pitchFamily="18" charset="0"/>
              </a:rPr>
              <a:t>‑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Mestre, ¿</a:t>
            </a:r>
            <a:r>
              <a:rPr lang="gl-ES" sz="2300" b="1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que teño                              que facer de bo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para acadar a vida eterna? El contestoulle: 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Cambria Math" panose="02040503050406030204" pitchFamily="18" charset="0"/>
              </a:rPr>
              <a:t>‑</a:t>
            </a:r>
            <a:r>
              <a:rPr lang="gl-ES" sz="2300" i="1" dirty="0"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Por que me preguntas acerca do bo? Soamente Un é Bo. E se queres entrar na vida, garda os mandamentos. El preguntoulle: 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Cambria Math" panose="02040503050406030204" pitchFamily="18" charset="0"/>
              </a:rPr>
              <a:t>‑</a:t>
            </a:r>
            <a:r>
              <a:rPr lang="gl-ES" sz="2300" i="1" dirty="0"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 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Cales? 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Cambria Math" panose="02040503050406030204" pitchFamily="18" charset="0"/>
              </a:rPr>
              <a:t>‑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Non matarás, non cometerás adulterio, non roubarás, non darás falso testemuño; honra a teu pai e a túa nai, e ama ó teu próximo coma a ti mesmo. O mozo contestou: 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Cambria Math" panose="02040503050406030204" pitchFamily="18" charset="0"/>
              </a:rPr>
              <a:t>‑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Todas esas cousas xa as gardo. Que é o que me falta? Respondeulle Xesús: 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Cambria Math" panose="02040503050406030204" pitchFamily="18" charset="0"/>
              </a:rPr>
              <a:t>‑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Se queres ser perfecto, vai, vende canto tes, e dállelo ós pobres, e terás un tesouro no ceo; e despois, ven e sígueme.”               </a:t>
            </a:r>
          </a:p>
          <a:p>
            <a:pPr marL="449580" indent="449580" algn="just">
              <a:lnSpc>
                <a:spcPct val="107000"/>
              </a:lnSpc>
              <a:spcAft>
                <a:spcPts val="800"/>
              </a:spcAft>
            </a:pPr>
            <a:r>
              <a:rPr lang="gl-ES" sz="2300" b="1" i="1" dirty="0"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                                  </a:t>
            </a:r>
            <a:r>
              <a:rPr lang="gl-ES" sz="2300" b="1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( </a:t>
            </a:r>
            <a:r>
              <a:rPr lang="gl-ES" sz="2300" b="1" i="1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Mt</a:t>
            </a:r>
            <a:r>
              <a:rPr lang="gl-ES" sz="2300" b="1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19, 16-21</a:t>
            </a:r>
            <a:r>
              <a:rPr lang="gl-ES" sz="23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)</a:t>
            </a:r>
            <a:endParaRPr lang="gl-ES" sz="2300" dirty="0">
              <a:effectLst/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3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B9D2D1-ACB3-7676-0911-B1ED92D6A1A9}"/>
              </a:ext>
            </a:extLst>
          </p:cNvPr>
          <p:cNvSpPr txBox="1"/>
          <p:nvPr/>
        </p:nvSpPr>
        <p:spPr>
          <a:xfrm>
            <a:off x="267711" y="242371"/>
            <a:ext cx="11498304" cy="5993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400" dirty="0">
              <a:effectLst/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	</a:t>
            </a:r>
            <a:r>
              <a:rPr lang="gl-ES" sz="28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Na </a:t>
            </a:r>
            <a:r>
              <a:rPr lang="gl-ES" sz="2800" b="1" i="1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Evangelii</a:t>
            </a:r>
            <a:r>
              <a:rPr lang="gl-ES" sz="2800" b="1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gl-ES" sz="2800" b="1" i="1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gaudium</a:t>
            </a:r>
            <a:r>
              <a:rPr lang="gl-ES" sz="2800" b="1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gl-ES" sz="28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( Francisco 2013) na sección terceira do capítulo cuarto, dos números </a:t>
            </a:r>
            <a:r>
              <a:rPr lang="gl-ES" sz="2800" b="1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222 ao 237, </a:t>
            </a:r>
            <a:r>
              <a:rPr lang="gl-ES" sz="28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presenta catro prioridades que lle servirán de  eixe  dos seus textos maxistrais. Catro prioridades que se anuncian así: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gl-ES" sz="800" dirty="0">
              <a:effectLst/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gl-ES" sz="2800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O tempo é superior ao espazo ( 222-225)</a:t>
            </a:r>
          </a:p>
          <a:p>
            <a:pPr lvl="2" algn="just">
              <a:lnSpc>
                <a:spcPct val="107000"/>
              </a:lnSpc>
            </a:pPr>
            <a:endParaRPr lang="gl-ES" sz="2800" b="1" dirty="0">
              <a:effectLst/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gl-ES" sz="2800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A unidade prevalece sobre o conflito ( 226 – 230)</a:t>
            </a:r>
          </a:p>
          <a:p>
            <a:pPr lvl="2" algn="just">
              <a:lnSpc>
                <a:spcPct val="107000"/>
              </a:lnSpc>
            </a:pPr>
            <a:endParaRPr lang="gl-ES" sz="2800" b="1" dirty="0">
              <a:effectLst/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gl-ES" sz="2800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A realidade é máis importante que a idea ( 231 – 233)</a:t>
            </a:r>
          </a:p>
          <a:p>
            <a:pPr lvl="2" algn="just">
              <a:lnSpc>
                <a:spcPct val="107000"/>
              </a:lnSpc>
            </a:pPr>
            <a:endParaRPr lang="gl-ES" sz="2800" b="1" dirty="0">
              <a:effectLst/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gl-ES" sz="2800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O todo é superior á parte ( 234 – 237)</a:t>
            </a:r>
          </a:p>
        </p:txBody>
      </p:sp>
    </p:spTree>
    <p:extLst>
      <p:ext uri="{BB962C8B-B14F-4D97-AF65-F5344CB8AC3E}">
        <p14:creationId xmlns:p14="http://schemas.microsoft.com/office/powerpoint/2010/main" val="41821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A14D41-6F38-AD3B-2D0C-57E2A3359525}"/>
              </a:ext>
            </a:extLst>
          </p:cNvPr>
          <p:cNvSpPr txBox="1"/>
          <p:nvPr/>
        </p:nvSpPr>
        <p:spPr>
          <a:xfrm>
            <a:off x="573622" y="1776980"/>
            <a:ext cx="11287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“ …</a:t>
            </a:r>
            <a:r>
              <a:rPr lang="gl-ES" sz="24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Non se comeza  a ser cristián por unha decisión ética ou unha grande idea, senón polo ENCONTRO con un acontecemento, con unha Persoa, que da un novo horizonte á vida e, con iso, unha orientación decisiva</a:t>
            </a:r>
            <a:r>
              <a:rPr lang="gl-ES" sz="2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” ( </a:t>
            </a:r>
            <a:r>
              <a:rPr lang="gl-ES" sz="24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D.c.e</a:t>
            </a:r>
            <a:r>
              <a:rPr lang="gl-ES" sz="2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. 1)</a:t>
            </a:r>
            <a:endParaRPr lang="gl-ES" sz="24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A6BDBF-E827-2911-A71B-FF3DB50FD3D1}"/>
              </a:ext>
            </a:extLst>
          </p:cNvPr>
          <p:cNvSpPr txBox="1"/>
          <p:nvPr/>
        </p:nvSpPr>
        <p:spPr>
          <a:xfrm>
            <a:off x="800610" y="285888"/>
            <a:ext cx="10436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Bieito XVI, na encíclica </a:t>
            </a:r>
            <a:r>
              <a:rPr lang="gl-ES" sz="2400" b="1" i="1" dirty="0">
                <a:latin typeface="Dotum" panose="020B0600000101010101" pitchFamily="34" charset="-127"/>
                <a:ea typeface="Dotum" panose="020B0600000101010101" pitchFamily="34" charset="-127"/>
              </a:rPr>
              <a:t>Deus </a:t>
            </a:r>
            <a:r>
              <a:rPr lang="gl-ES" sz="2400" b="1" i="1" dirty="0" err="1">
                <a:latin typeface="Dotum" panose="020B0600000101010101" pitchFamily="34" charset="-127"/>
                <a:ea typeface="Dotum" panose="020B0600000101010101" pitchFamily="34" charset="-127"/>
              </a:rPr>
              <a:t>caritas</a:t>
            </a:r>
            <a:r>
              <a:rPr lang="gl-ES" sz="2400" b="1" i="1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gl-ES" sz="2400" b="1" i="1" dirty="0" err="1">
                <a:latin typeface="Dotum" panose="020B0600000101010101" pitchFamily="34" charset="-127"/>
                <a:ea typeface="Dotum" panose="020B0600000101010101" pitchFamily="34" charset="-127"/>
              </a:rPr>
              <a:t>est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,, por se aínda alguén tivera dúbidas, volve insistir  nunha idea central, as veces esquecida, da fe cristiá: </a:t>
            </a:r>
            <a:r>
              <a:rPr lang="gl-ES" sz="2400" i="1" u="sng" dirty="0">
                <a:latin typeface="Dotum" panose="020B0600000101010101" pitchFamily="34" charset="-127"/>
                <a:ea typeface="Dotum" panose="020B0600000101010101" pitchFamily="34" charset="-127"/>
              </a:rPr>
              <a:t>a fe non se reduce á ética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293929-6476-41B3-FD03-FA815CA68066}"/>
              </a:ext>
            </a:extLst>
          </p:cNvPr>
          <p:cNvSpPr txBox="1"/>
          <p:nvPr/>
        </p:nvSpPr>
        <p:spPr>
          <a:xfrm>
            <a:off x="210186" y="3050843"/>
            <a:ext cx="11162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Dotum" panose="020B0600000101010101" pitchFamily="34" charset="-127"/>
                <a:ea typeface="Dotum" panose="020B0600000101010101" pitchFamily="34" charset="-127"/>
              </a:rPr>
              <a:t>	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O que se afasta abondo dos catro“ dogmas de fe” </a:t>
            </a:r>
            <a:r>
              <a:rPr lang="gl-ES" sz="2400" dirty="0" err="1">
                <a:latin typeface="Dotum" panose="020B0600000101010101" pitchFamily="34" charset="-127"/>
                <a:ea typeface="Dotum" panose="020B0600000101010101" pitchFamily="34" charset="-127"/>
              </a:rPr>
              <a:t>posmodernos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 e líquidos, propios do noso tempo, que podemos enunciar do xeito seguinte</a:t>
            </a:r>
            <a:r>
              <a:rPr lang="pt-BR" sz="2400" dirty="0">
                <a:latin typeface="Dotum" panose="020B0600000101010101" pitchFamily="34" charset="-127"/>
                <a:ea typeface="Dotum" panose="020B0600000101010101" pitchFamily="34" charset="-127"/>
              </a:rPr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7728D5-4A3C-A065-3850-760CEF4F07C4}"/>
              </a:ext>
            </a:extLst>
          </p:cNvPr>
          <p:cNvSpPr txBox="1"/>
          <p:nvPr/>
        </p:nvSpPr>
        <p:spPr>
          <a:xfrm>
            <a:off x="981877" y="4662072"/>
            <a:ext cx="609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O individualismo como eixe das decisións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C34D1E-8B97-5E86-A7FA-8C9134634B8E}"/>
              </a:ext>
            </a:extLst>
          </p:cNvPr>
          <p:cNvSpPr txBox="1"/>
          <p:nvPr/>
        </p:nvSpPr>
        <p:spPr>
          <a:xfrm>
            <a:off x="981877" y="4230500"/>
            <a:ext cx="609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O </a:t>
            </a:r>
            <a:r>
              <a:rPr kumimoji="0" lang="gl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cortoplacismo</a:t>
            </a:r>
            <a:r>
              <a:rPr kumimoji="0" lang="gl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 como faro no que situarse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EE739-7CD4-C34E-24C4-F16D4C7A7C21}"/>
              </a:ext>
            </a:extLst>
          </p:cNvPr>
          <p:cNvSpPr txBox="1"/>
          <p:nvPr/>
        </p:nvSpPr>
        <p:spPr>
          <a:xfrm>
            <a:off x="981877" y="5087834"/>
            <a:ext cx="100143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A </a:t>
            </a:r>
            <a:r>
              <a:rPr kumimoji="0" lang="gl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relativización</a:t>
            </a:r>
            <a:r>
              <a:rPr kumimoji="0" lang="gl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 como elemento que valida /xustifica calquera comportamento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052C21-0388-63CB-3815-403BE83FE9EB}"/>
              </a:ext>
            </a:extLst>
          </p:cNvPr>
          <p:cNvSpPr txBox="1"/>
          <p:nvPr/>
        </p:nvSpPr>
        <p:spPr>
          <a:xfrm>
            <a:off x="981877" y="5545058"/>
            <a:ext cx="7406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A ausencia de principios universais referentes</a:t>
            </a:r>
          </a:p>
        </p:txBody>
      </p:sp>
    </p:spTree>
    <p:extLst>
      <p:ext uri="{BB962C8B-B14F-4D97-AF65-F5344CB8AC3E}">
        <p14:creationId xmlns:p14="http://schemas.microsoft.com/office/powerpoint/2010/main" val="2769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BA2D5C-F6E8-A18E-F485-A3E061732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37" y="2760827"/>
            <a:ext cx="4922658" cy="27566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D2E8C74-A7DC-D816-3623-78004B371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65" y="308905"/>
            <a:ext cx="3271466" cy="22573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5D8D85-0E5B-FA7F-6661-4F0333267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943" y="3858095"/>
            <a:ext cx="3271466" cy="22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6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2A70DD-2BD9-68B8-7C44-742FE4BBBF46}"/>
              </a:ext>
            </a:extLst>
          </p:cNvPr>
          <p:cNvSpPr txBox="1"/>
          <p:nvPr/>
        </p:nvSpPr>
        <p:spPr>
          <a:xfrm>
            <a:off x="440054" y="300387"/>
            <a:ext cx="11332846" cy="1992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O concilio Vaticano II, do que por certo estamos a celebrar os sesenta anos do seu comezo ( </a:t>
            </a:r>
            <a:r>
              <a:rPr lang="gl-ES" sz="2200" b="1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11 de outubro de 1962</a:t>
            </a: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). nun decreto </a:t>
            </a:r>
            <a:r>
              <a:rPr lang="gl-ES" sz="2200" b="1" u="sng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Optatam</a:t>
            </a:r>
            <a:r>
              <a:rPr lang="gl-ES" sz="2200" b="1" u="sng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gl-ES" sz="2200" b="1" u="sng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totius</a:t>
            </a:r>
            <a:r>
              <a:rPr lang="gl-ES" sz="2200" b="1" u="sng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gl-ES" sz="2200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( 28 de outubro de 1965), </a:t>
            </a:r>
            <a:r>
              <a:rPr lang="gl-ES" sz="22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ao referirse á necesaria renovación dos estudos teolóxicos, cando trata da teoloxía moral dísenos no número 16: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 </a:t>
            </a:r>
            <a:endParaRPr lang="es-ES" sz="2400" dirty="0">
              <a:effectLst/>
              <a:latin typeface="Dotum" panose="020B0600000101010101" pitchFamily="34" charset="-127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9E23A-9CB4-C6AE-208C-8E003A1BA318}"/>
              </a:ext>
            </a:extLst>
          </p:cNvPr>
          <p:cNvSpPr txBox="1"/>
          <p:nvPr/>
        </p:nvSpPr>
        <p:spPr>
          <a:xfrm>
            <a:off x="829627" y="1999954"/>
            <a:ext cx="10532746" cy="1429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“</a:t>
            </a:r>
            <a:r>
              <a:rPr lang="gl-ES" sz="2000" i="1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Téñase especial coidado en perfeccionar a teoloxía moral, cuxa exposición científica, nutrida con maior intensidade pola doutrina da Sagrada Escritura, deberá mostrar a excelencia da vocación dos fieis en Cristo e a súa obriga da producir froitos na caridade para a vida do mundo</a:t>
            </a:r>
            <a:r>
              <a:rPr lang="gl-ES" sz="20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” </a:t>
            </a:r>
            <a:r>
              <a:rPr lang="es-ES" sz="2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( O.t.16)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02C0F5-5357-8598-ABB7-743F3EFD9057}"/>
              </a:ext>
            </a:extLst>
          </p:cNvPr>
          <p:cNvSpPr txBox="1"/>
          <p:nvPr/>
        </p:nvSpPr>
        <p:spPr>
          <a:xfrm>
            <a:off x="429577" y="3497351"/>
            <a:ext cx="113328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gl-ES" sz="1900" b="0" i="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As alegrías e as esperanzas, as penas e as ansiedades das persoas de hoxe, especialmente das pobres e de todas </a:t>
            </a:r>
            <a:r>
              <a:rPr lang="gl-ES" sz="19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</a:t>
            </a:r>
            <a:r>
              <a:rPr lang="gl-ES" sz="1900" b="0" i="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s que sofren, son tamén as alegrías e as esperanzas, as penas e as ansiedades dos discípulos de Cristo; e non hai realidade verdadeiramente humana que non atope un eco no teu corazón ... Por iso, a Igrexa séntese real e intimamente ligada ao xénero humano e á súa historia</a:t>
            </a:r>
            <a:r>
              <a:rPr lang="gl-ES" sz="2000" b="0" i="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.( G.s.1)</a:t>
            </a:r>
            <a:endParaRPr lang="gl-ES" sz="20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6C0C5B-C8DE-44E0-8825-EA110E4CFDD8}"/>
              </a:ext>
            </a:extLst>
          </p:cNvPr>
          <p:cNvSpPr txBox="1"/>
          <p:nvPr/>
        </p:nvSpPr>
        <p:spPr>
          <a:xfrm>
            <a:off x="209550" y="5161029"/>
            <a:ext cx="117729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gl-ES" sz="1900" dirty="0">
                <a:latin typeface="Dotum" panose="020B0600000101010101" pitchFamily="34" charset="-127"/>
                <a:ea typeface="Dotum" panose="020B0600000101010101" pitchFamily="34" charset="-127"/>
              </a:rPr>
              <a:t>Para levar a cabo esta misión, é deber da Igrexa investigar en todo momento os signos dos tempos, e interpretalos á luz do Evanxeo; para que deste xeito poida responder, de forma adaptada a cada xeración, ás eternas preguntas dos homes sobre o sentido da vida presente e futura, e a relación entre ambas. Cómpre, pois, coñecer e comprender </a:t>
            </a:r>
            <a:r>
              <a:rPr lang="gl-ES" dirty="0">
                <a:latin typeface="Dotum" panose="020B0600000101010101" pitchFamily="34" charset="-127"/>
                <a:ea typeface="Dotum" panose="020B0600000101010101" pitchFamily="34" charset="-127"/>
              </a:rPr>
              <a:t>o mundo no que vivimos, as súas esperanzas e aspiracións, e o seu carácter moitas veces dramático</a:t>
            </a:r>
            <a:r>
              <a:rPr lang="pt-BR" dirty="0"/>
              <a:t>. ( G.s.4)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41097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4E92AB-7F5D-4CA5-EA9C-038B0EBCAF86}"/>
              </a:ext>
            </a:extLst>
          </p:cNvPr>
          <p:cNvSpPr txBox="1"/>
          <p:nvPr/>
        </p:nvSpPr>
        <p:spPr>
          <a:xfrm>
            <a:off x="692465" y="449944"/>
            <a:ext cx="10807065" cy="3997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gl-ES" sz="2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“  </a:t>
            </a:r>
            <a:r>
              <a:rPr lang="gl-ES" sz="24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o tema da moral é un que afecta profundamente a cada persoa; implica a todas as persoas, incluso aquelas que non coñecen a Cristo e o seu Evanxeo nin o propio Deus. Ela sabe que é precisamente </a:t>
            </a:r>
            <a:r>
              <a:rPr lang="gl-ES" sz="2400" i="1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no camiño da vida moral onde o camiño da salvación está aberto a todos. </a:t>
            </a:r>
            <a:r>
              <a:rPr lang="gl-ES" sz="2400" dirty="0">
                <a:solidFill>
                  <a:srgbClr val="00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O Concilio Vaticano II lembrou con claridade diso cando afirmou que "os que sen ningunha culpa non saben nada de Cristo nin da súa Igrexa, pero que buscan a Deus con corazón sincero e baixo a influencia da graza, tratan de facer efectiva a vontade". de Deus tal e como eles coñecen polo ditado da conciencia... pode obter a salvación eterna".</a:t>
            </a:r>
            <a:r>
              <a:rPr lang="gl-ES" sz="2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 “ ( </a:t>
            </a:r>
            <a:r>
              <a:rPr lang="gl-ES" sz="2400" dirty="0" err="1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V.s</a:t>
            </a:r>
            <a:r>
              <a:rPr lang="gl-ES" sz="2400" dirty="0">
                <a:effectLst/>
                <a:latin typeface="Dotum" panose="020B0600000101010101" pitchFamily="34" charset="-127"/>
                <a:ea typeface="Dotum" panose="020B0600000101010101" pitchFamily="34" charset="-127"/>
                <a:cs typeface="Times New Roman" panose="02020603050405020304" pitchFamily="18" charset="0"/>
              </a:rPr>
              <a:t>. 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12823D-080B-AD13-0F6A-BCB85660D710}"/>
              </a:ext>
            </a:extLst>
          </p:cNvPr>
          <p:cNvSpPr txBox="1"/>
          <p:nvPr/>
        </p:nvSpPr>
        <p:spPr>
          <a:xfrm>
            <a:off x="692464" y="5041937"/>
            <a:ext cx="11171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dirty="0"/>
              <a:t>«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 A vida moral  presentase como a resposta debida ás iniciativas gratuítas que o amor de Deus multiplica en favor do </a:t>
            </a:r>
            <a:r>
              <a:rPr lang="gl-ES" sz="2400" dirty="0" err="1">
                <a:latin typeface="Dotum" panose="020B0600000101010101" pitchFamily="34" charset="-127"/>
                <a:ea typeface="Dotum" panose="020B0600000101010101" pitchFamily="34" charset="-127"/>
              </a:rPr>
              <a:t>home.É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 una resposta de amor</a:t>
            </a:r>
            <a:r>
              <a:rPr lang="es-ES" sz="2400" dirty="0">
                <a:latin typeface="Dotum" panose="020B0600000101010101" pitchFamily="34" charset="-127"/>
                <a:ea typeface="Dotum" panose="020B0600000101010101" pitchFamily="34" charset="-127"/>
              </a:rPr>
              <a:t>. ( </a:t>
            </a:r>
            <a:r>
              <a:rPr lang="es-ES" sz="2400" dirty="0" err="1">
                <a:latin typeface="Dotum" panose="020B0600000101010101" pitchFamily="34" charset="-127"/>
                <a:ea typeface="Dotum" panose="020B0600000101010101" pitchFamily="34" charset="-127"/>
              </a:rPr>
              <a:t>V.s.</a:t>
            </a:r>
            <a:r>
              <a:rPr lang="es-ES" sz="2400" dirty="0">
                <a:latin typeface="Dotum" panose="020B0600000101010101" pitchFamily="34" charset="-127"/>
                <a:ea typeface="Dotum" panose="020B0600000101010101" pitchFamily="34" charset="-127"/>
              </a:rPr>
              <a:t> 10)</a:t>
            </a:r>
            <a:endParaRPr lang="gl-ES" sz="24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48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9BB686-A2B5-29ED-75BE-A52F0868EC9E}"/>
              </a:ext>
            </a:extLst>
          </p:cNvPr>
          <p:cNvSpPr txBox="1"/>
          <p:nvPr/>
        </p:nvSpPr>
        <p:spPr>
          <a:xfrm>
            <a:off x="434340" y="234940"/>
            <a:ext cx="115900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Dotum" panose="020B0600000101010101" pitchFamily="34" charset="-127"/>
                <a:ea typeface="Dotum" panose="020B0600000101010101" pitchFamily="34" charset="-127"/>
              </a:rPr>
              <a:t>“ 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A reflexión moral da Igrexa, sempre levada a cabo á luz de Cristo, o "Bo Mestre", desenvolveuse tamén na forma específica da ciencia teolóxica chamada "teoloxía moral", ciencia que acepta e examina a Revelación Divina ao mesmo tempo. tempo respondendo ás demandas da razón humana. A teoloxía moral é unha reflexión preocupada pola “moralidade”, polo ben e o mal dos actos humanos e da persoa que os realiza; neste sentido é accesible a todas as persoas. Pero tamén é "teoloxía", por canto recoñece que a orixe e o fin da acción moral se atopan en Aquel que "só é bo" e que, entregándose ao home en Cristo, lle ofrece a felicidade da vida divina.  “ ( </a:t>
            </a:r>
            <a:r>
              <a:rPr lang="gl-ES" sz="2400" dirty="0" err="1">
                <a:latin typeface="Dotum" panose="020B0600000101010101" pitchFamily="34" charset="-127"/>
                <a:ea typeface="Dotum" panose="020B0600000101010101" pitchFamily="34" charset="-127"/>
              </a:rPr>
              <a:t>V.s</a:t>
            </a:r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. 29  </a:t>
            </a:r>
            <a:r>
              <a:rPr lang="pt-BR" sz="2400" dirty="0">
                <a:latin typeface="Dotum" panose="020B0600000101010101" pitchFamily="34" charset="-127"/>
                <a:ea typeface="Dotum" panose="020B0600000101010101" pitchFamily="34" charset="-127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FC1FDD-1FB7-345B-F41F-7367C695D307}"/>
              </a:ext>
            </a:extLst>
          </p:cNvPr>
          <p:cNvSpPr txBox="1"/>
          <p:nvPr/>
        </p:nvSpPr>
        <p:spPr>
          <a:xfrm>
            <a:off x="434341" y="4451360"/>
            <a:ext cx="11206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sz="2400" dirty="0">
                <a:latin typeface="Dotum" panose="020B0600000101010101" pitchFamily="34" charset="-127"/>
                <a:ea typeface="Dotum" panose="020B0600000101010101" pitchFamily="34" charset="-127"/>
              </a:rPr>
              <a:t>“ A cuestión da moral, á que Cristo dá resposta, non pode prescindir da cuestión da liberdade. En efecto, considera central esa cuestión, pois non pode haber moral sen liberdade: "Só na liberdade o home pode acudir ao bo"” ( V.</a:t>
            </a:r>
            <a:r>
              <a:rPr lang="pt-BR" sz="2400" dirty="0">
                <a:latin typeface="Dotum" panose="020B0600000101010101" pitchFamily="34" charset="-127"/>
                <a:ea typeface="Dotum" panose="020B0600000101010101" pitchFamily="34" charset="-127"/>
              </a:rPr>
              <a:t>s.34  )</a:t>
            </a:r>
          </a:p>
        </p:txBody>
      </p:sp>
    </p:spTree>
    <p:extLst>
      <p:ext uri="{BB962C8B-B14F-4D97-AF65-F5344CB8AC3E}">
        <p14:creationId xmlns:p14="http://schemas.microsoft.com/office/powerpoint/2010/main" val="22460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675</TotalTime>
  <Words>2639</Words>
  <Application>Microsoft Office PowerPoint</Application>
  <PresentationFormat>Panorámica</PresentationFormat>
  <Paragraphs>92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Dotum</vt:lpstr>
      <vt:lpstr>Arial</vt:lpstr>
      <vt:lpstr>Calibri</vt:lpstr>
      <vt:lpstr>Symbol</vt:lpstr>
      <vt:lpstr>Tw Cen MT</vt:lpstr>
      <vt:lpstr>Wingdings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clodo</dc:creator>
  <cp:lastModifiedBy>clodo</cp:lastModifiedBy>
  <cp:revision>11</cp:revision>
  <dcterms:created xsi:type="dcterms:W3CDTF">2022-10-17T18:42:48Z</dcterms:created>
  <dcterms:modified xsi:type="dcterms:W3CDTF">2022-10-21T21:37:33Z</dcterms:modified>
</cp:coreProperties>
</file>